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59" r:id="rId8"/>
    <p:sldId id="265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2/21/24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8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0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8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5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9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4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61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3D circle art">
            <a:extLst>
              <a:ext uri="{FF2B5EF4-FFF2-40B4-BE49-F238E27FC236}">
                <a16:creationId xmlns:a16="http://schemas.microsoft.com/office/drawing/2014/main" id="{F07D2C31-1B74-596D-430D-7CF8D7A80B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309" r="-1" b="-1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9F0EA5A9-0D12-3644-BBEC-6D9D192EB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7551978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8142AF-D9AC-A3D4-8A05-689B77675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65" y="1247140"/>
            <a:ext cx="6404554" cy="3450844"/>
          </a:xfrm>
        </p:spPr>
        <p:txBody>
          <a:bodyPr>
            <a:normAutofit/>
          </a:bodyPr>
          <a:lstStyle/>
          <a:p>
            <a:r>
              <a:rPr lang="en-US" dirty="0"/>
              <a:t>CEIS 106</a:t>
            </a:r>
            <a:br>
              <a:rPr lang="en-US" dirty="0"/>
            </a:br>
            <a:r>
              <a:rPr lang="en-US" dirty="0"/>
              <a:t>Operating </a:t>
            </a:r>
            <a:br>
              <a:rPr lang="en-US" dirty="0"/>
            </a:br>
            <a:r>
              <a:rPr lang="en-US" dirty="0"/>
              <a:t>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09963D-FF96-5215-84AB-AA978A698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864" y="4818126"/>
            <a:ext cx="6404555" cy="1268984"/>
          </a:xfrm>
        </p:spPr>
        <p:txBody>
          <a:bodyPr>
            <a:normAutofit/>
          </a:bodyPr>
          <a:lstStyle/>
          <a:p>
            <a:r>
              <a:rPr lang="en-US" dirty="0"/>
              <a:t>By Marlon Curry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80" y="1375495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79" y="0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0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A12C-B116-E098-38CB-322E02EC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Monitor user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3F35-0DD4-5AEF-96F7-84913E8C6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/>
              <a:t>Issue the </a:t>
            </a:r>
            <a:r>
              <a:rPr lang="en-US" sz="2400" b="1" dirty="0" err="1"/>
              <a:t>sudo</a:t>
            </a:r>
            <a:r>
              <a:rPr lang="en-US" sz="2400" b="1" dirty="0"/>
              <a:t>  </a:t>
            </a:r>
            <a:r>
              <a:rPr lang="en-US" sz="2400" b="1" dirty="0" err="1"/>
              <a:t>accton</a:t>
            </a:r>
            <a:r>
              <a:rPr lang="en-US" sz="2400" b="1" dirty="0"/>
              <a:t>  on </a:t>
            </a:r>
            <a:r>
              <a:rPr lang="en-US" sz="2400" dirty="0"/>
              <a:t>command to turn on GNC accounting. Run the </a:t>
            </a:r>
            <a:r>
              <a:rPr lang="en-US" sz="2400" b="1" dirty="0" err="1"/>
              <a:t>sudo</a:t>
            </a:r>
            <a:r>
              <a:rPr lang="en-US" sz="2400" b="1" dirty="0"/>
              <a:t>  </a:t>
            </a:r>
            <a:r>
              <a:rPr lang="en-US" sz="2400" b="1" dirty="0" err="1"/>
              <a:t>updatedb</a:t>
            </a:r>
            <a:r>
              <a:rPr lang="en-US" sz="2400" b="1" dirty="0"/>
              <a:t> </a:t>
            </a:r>
            <a:r>
              <a:rPr lang="en-US" sz="2400" dirty="0"/>
              <a:t>command. Enter </a:t>
            </a:r>
            <a:r>
              <a:rPr lang="en-US" sz="2400" b="1" dirty="0" err="1"/>
              <a:t>lastcomm</a:t>
            </a:r>
            <a:r>
              <a:rPr lang="en-US" sz="2400" b="1" dirty="0"/>
              <a:t>  </a:t>
            </a:r>
            <a:r>
              <a:rPr lang="en-US" sz="2400" b="1" dirty="0" err="1"/>
              <a:t>updatedb</a:t>
            </a:r>
            <a:r>
              <a:rPr lang="en-US" sz="2400" dirty="0"/>
              <a:t> to check if the </a:t>
            </a:r>
            <a:r>
              <a:rPr lang="en-US" sz="2400" i="1" dirty="0" err="1"/>
              <a:t>updatedb</a:t>
            </a:r>
            <a:r>
              <a:rPr lang="en-US" sz="2400" dirty="0"/>
              <a:t> command was executed before. Remember to turn off GNC accounting (</a:t>
            </a:r>
            <a:r>
              <a:rPr lang="en-US" sz="2400" b="1" dirty="0" err="1"/>
              <a:t>sudo</a:t>
            </a:r>
            <a:r>
              <a:rPr lang="en-US" sz="2400" b="1" dirty="0"/>
              <a:t>  </a:t>
            </a:r>
            <a:r>
              <a:rPr lang="en-US" sz="2400" b="1" dirty="0" err="1"/>
              <a:t>accton</a:t>
            </a:r>
            <a:r>
              <a:rPr lang="en-US" sz="2400" b="1" dirty="0"/>
              <a:t>  off</a:t>
            </a:r>
            <a:r>
              <a:rPr lang="en-US" sz="2400" dirty="0"/>
              <a:t>) after answering the questions.</a:t>
            </a:r>
          </a:p>
          <a:p>
            <a:r>
              <a:rPr lang="en-US" sz="2400" dirty="0"/>
              <a:t>1. What flag value is displayed in the output?</a:t>
            </a:r>
          </a:p>
          <a:p>
            <a:r>
              <a:rPr lang="en-US" dirty="0"/>
              <a:t>Answer </a:t>
            </a:r>
            <a:r>
              <a:rPr lang="en-US" dirty="0" err="1"/>
              <a:t>here:s</a:t>
            </a:r>
            <a:endParaRPr lang="en-US" dirty="0"/>
          </a:p>
          <a:p>
            <a:endParaRPr lang="en-US" sz="2400" dirty="0"/>
          </a:p>
          <a:p>
            <a:r>
              <a:rPr lang="en-US" sz="2400" dirty="0"/>
              <a:t>2. Why is the name of the user who ran the processes shown as root, not student?</a:t>
            </a:r>
          </a:p>
          <a:p>
            <a:r>
              <a:rPr lang="en-US" dirty="0"/>
              <a:t>Answer here:</a:t>
            </a:r>
          </a:p>
          <a:p>
            <a:r>
              <a:rPr lang="en-US"/>
              <a:t>Apt command ran by superuser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4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79B8-8C59-EA18-D261-3AAA324B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Test user and group settings</a:t>
            </a:r>
            <a:endParaRPr lang="en-US" dirty="0"/>
          </a:p>
        </p:txBody>
      </p:sp>
      <p:pic>
        <p:nvPicPr>
          <p:cNvPr id="4" name="Picture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A9BB296B-A715-F06F-B034-87AFFA8C86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5" r="2935"/>
          <a:stretch>
            <a:fillRect/>
          </a:stretch>
        </p:blipFill>
        <p:spPr>
          <a:xfrm>
            <a:off x="3802571" y="2402681"/>
            <a:ext cx="5056758" cy="3441700"/>
          </a:xfrm>
        </p:spPr>
      </p:pic>
    </p:spTree>
    <p:extLst>
      <p:ext uri="{BB962C8B-B14F-4D97-AF65-F5344CB8AC3E}">
        <p14:creationId xmlns:p14="http://schemas.microsoft.com/office/powerpoint/2010/main" val="48791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5E5B-2CD6-0198-428E-190D97E3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Add users and groups in CLI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7A5E6-E3CB-249F-89C8-E0F673F26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1. What does the </a:t>
            </a:r>
            <a:r>
              <a:rPr lang="en-US" sz="2800" i="1" dirty="0"/>
              <a:t>–m</a:t>
            </a:r>
            <a:r>
              <a:rPr lang="en-US" sz="2800" dirty="0"/>
              <a:t> option in the </a:t>
            </a:r>
            <a:r>
              <a:rPr lang="en-US" sz="2800" dirty="0" err="1"/>
              <a:t>useradd</a:t>
            </a:r>
            <a:r>
              <a:rPr lang="en-US" sz="2800" dirty="0"/>
              <a:t> command do?</a:t>
            </a:r>
          </a:p>
          <a:p>
            <a:r>
              <a:rPr lang="en-US" dirty="0"/>
              <a:t>Answer here:-m option in the user add command creates home directory for new user. No home directory will be created without option</a:t>
            </a:r>
          </a:p>
          <a:p>
            <a:endParaRPr lang="en-US" dirty="0"/>
          </a:p>
          <a:p>
            <a:r>
              <a:rPr lang="en-US" sz="2800" dirty="0"/>
              <a:t>2. What does the </a:t>
            </a:r>
            <a:r>
              <a:rPr lang="en-US" sz="2800" i="1" dirty="0"/>
              <a:t>-3</a:t>
            </a:r>
            <a:r>
              <a:rPr lang="en-US" sz="2800" dirty="0"/>
              <a:t> option in the tail command do?</a:t>
            </a:r>
          </a:p>
          <a:p>
            <a:r>
              <a:rPr lang="en-US" dirty="0"/>
              <a:t>Answer </a:t>
            </a:r>
            <a:r>
              <a:rPr lang="en-US" dirty="0" err="1"/>
              <a:t>here:tail</a:t>
            </a:r>
            <a:r>
              <a:rPr lang="en-US" dirty="0"/>
              <a:t> command doesn’t have a -3 option. Tail command has a -n option which is used to specify number of lines to be displayed from end of a file. </a:t>
            </a:r>
          </a:p>
          <a:p>
            <a:endParaRPr lang="en-US" dirty="0"/>
          </a:p>
          <a:p>
            <a:r>
              <a:rPr lang="en-US" sz="2800" dirty="0"/>
              <a:t>3. Which line of the </a:t>
            </a:r>
            <a:r>
              <a:rPr lang="en-US" sz="2800" i="1" dirty="0"/>
              <a:t>/</a:t>
            </a:r>
            <a:r>
              <a:rPr lang="en-US" sz="2800" i="1" dirty="0" err="1"/>
              <a:t>etc</a:t>
            </a:r>
            <a:r>
              <a:rPr lang="en-US" sz="2800" i="1" dirty="0"/>
              <a:t>/group </a:t>
            </a:r>
            <a:r>
              <a:rPr lang="en-US" sz="2800" dirty="0"/>
              <a:t>file lists members of the “students” group? Copy it here.</a:t>
            </a:r>
          </a:p>
          <a:p>
            <a:r>
              <a:rPr lang="en-US" dirty="0"/>
              <a:t>Answer here:</a:t>
            </a:r>
          </a:p>
          <a:p>
            <a:r>
              <a:rPr lang="en-US" dirty="0"/>
              <a:t>Students:1002:student.mary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0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98D7-448D-A6A8-E6FA-4A922109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Add users in GUI</a:t>
            </a:r>
            <a:endParaRPr lang="en-US" dirty="0"/>
          </a:p>
        </p:txBody>
      </p:sp>
      <p:pic>
        <p:nvPicPr>
          <p:cNvPr id="4" name="Picture Placeholder 3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D122D545-DC71-3216-A132-BDA30B11E1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7" b="4047"/>
          <a:stretch>
            <a:fillRect/>
          </a:stretch>
        </p:blipFill>
        <p:spPr>
          <a:xfrm>
            <a:off x="3810000" y="2407738"/>
            <a:ext cx="5041900" cy="3431586"/>
          </a:xfrm>
        </p:spPr>
      </p:pic>
    </p:spTree>
    <p:extLst>
      <p:ext uri="{BB962C8B-B14F-4D97-AF65-F5344CB8AC3E}">
        <p14:creationId xmlns:p14="http://schemas.microsoft.com/office/powerpoint/2010/main" val="230141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9CBE-84D7-DE8E-7DBF-F5AFE5844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Discover host IP configurations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1D92A-2EE5-E8BA-BC68-B4554C9DC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767016"/>
            <a:ext cx="5295004" cy="4319152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1. What is the IP address of your Ubuntu machine?</a:t>
            </a:r>
          </a:p>
          <a:p>
            <a:r>
              <a:rPr lang="en-US" dirty="0"/>
              <a:t>Answer here:192.168.1.107/24</a:t>
            </a:r>
          </a:p>
          <a:p>
            <a:endParaRPr lang="en-US" dirty="0"/>
          </a:p>
          <a:p>
            <a:r>
              <a:rPr lang="en-US" sz="2400" dirty="0"/>
              <a:t>2. What is the IP address of its default gateway?</a:t>
            </a:r>
          </a:p>
          <a:p>
            <a:r>
              <a:rPr lang="en-US" dirty="0"/>
              <a:t>Answer here:192.168.1.1</a:t>
            </a:r>
          </a:p>
          <a:p>
            <a:endParaRPr lang="en-US" dirty="0"/>
          </a:p>
          <a:p>
            <a:r>
              <a:rPr lang="en-US" sz="2400" dirty="0"/>
              <a:t>3. What is the IP address of its DHCP server?</a:t>
            </a:r>
          </a:p>
          <a:p>
            <a:r>
              <a:rPr lang="en-US" dirty="0"/>
              <a:t>Answer here:192.168.1.255</a:t>
            </a:r>
          </a:p>
          <a:p>
            <a:endParaRPr lang="en-US" sz="2400" dirty="0"/>
          </a:p>
          <a:p>
            <a:r>
              <a:rPr lang="en-US" sz="2400" dirty="0"/>
              <a:t>4. What is the IP address of its DNS server?</a:t>
            </a:r>
          </a:p>
          <a:p>
            <a:r>
              <a:rPr lang="en-US" dirty="0"/>
              <a:t>Answer here:192.168.1.1</a:t>
            </a:r>
          </a:p>
          <a:p>
            <a:endParaRPr lang="en-US" dirty="0"/>
          </a:p>
        </p:txBody>
      </p:sp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FD14F20D-9AF5-FC54-75E7-2E7325DD8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" r="5127"/>
          <a:stretch>
            <a:fillRect/>
          </a:stretch>
        </p:blipFill>
        <p:spPr>
          <a:xfrm>
            <a:off x="6763987" y="2005705"/>
            <a:ext cx="5167797" cy="408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0931E-A898-1313-93A2-BF8571BE4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Manage network interfaces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F7937-2100-0C6B-908B-604D53220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1. Which DHCP message is shown in the output of the </a:t>
            </a:r>
            <a:r>
              <a:rPr lang="en-US" sz="2400" b="1" dirty="0" err="1"/>
              <a:t>sudo</a:t>
            </a:r>
            <a:r>
              <a:rPr lang="en-US" sz="2400" b="1" dirty="0"/>
              <a:t> </a:t>
            </a:r>
            <a:r>
              <a:rPr lang="en-US" sz="2400" b="1" dirty="0" err="1"/>
              <a:t>dhclient</a:t>
            </a:r>
            <a:r>
              <a:rPr lang="en-US" sz="2400" b="1" dirty="0"/>
              <a:t> –v –r ens33</a:t>
            </a:r>
            <a:r>
              <a:rPr lang="en-US" sz="2400" dirty="0"/>
              <a:t> command?</a:t>
            </a:r>
          </a:p>
          <a:p>
            <a:r>
              <a:rPr lang="en-US" dirty="0"/>
              <a:t>Answer here:</a:t>
            </a:r>
          </a:p>
          <a:p>
            <a:r>
              <a:rPr lang="en-US" dirty="0"/>
              <a:t>lease</a:t>
            </a:r>
          </a:p>
          <a:p>
            <a:endParaRPr lang="en-US" dirty="0"/>
          </a:p>
          <a:p>
            <a:endParaRPr lang="en-US" sz="2400" dirty="0"/>
          </a:p>
          <a:p>
            <a:r>
              <a:rPr lang="en-US" sz="2400" dirty="0"/>
              <a:t>2. Which four DHCP messages are shown in the output of the </a:t>
            </a:r>
            <a:r>
              <a:rPr lang="en-US" sz="2400" b="1" dirty="0" err="1"/>
              <a:t>sudo</a:t>
            </a:r>
            <a:r>
              <a:rPr lang="en-US" sz="2400" b="1" dirty="0"/>
              <a:t> </a:t>
            </a:r>
            <a:r>
              <a:rPr lang="en-US" sz="2400" b="1" dirty="0" err="1"/>
              <a:t>dhclient</a:t>
            </a:r>
            <a:r>
              <a:rPr lang="en-US" sz="2400" b="1" dirty="0"/>
              <a:t> –v ens33 </a:t>
            </a:r>
            <a:r>
              <a:rPr lang="en-US" sz="2400" dirty="0"/>
              <a:t>command?</a:t>
            </a:r>
          </a:p>
          <a:p>
            <a:r>
              <a:rPr lang="en-US" dirty="0"/>
              <a:t>Answer here:</a:t>
            </a:r>
          </a:p>
          <a:p>
            <a:endParaRPr lang="en-US" dirty="0"/>
          </a:p>
          <a:p>
            <a:r>
              <a:rPr lang="en-US" dirty="0"/>
              <a:t>eth0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6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0D69-2F32-6978-97E4-A2793C07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Use network utilities</a:t>
            </a:r>
            <a:endParaRPr lang="en-US" dirty="0"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DAC441BC-83AC-0F24-6356-D5E022BEC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" r="1757"/>
          <a:stretch>
            <a:fillRect/>
          </a:stretch>
        </p:blipFill>
        <p:spPr>
          <a:xfrm>
            <a:off x="3529013" y="2005781"/>
            <a:ext cx="5480695" cy="3731410"/>
          </a:xfrm>
        </p:spPr>
      </p:pic>
    </p:spTree>
    <p:extLst>
      <p:ext uri="{BB962C8B-B14F-4D97-AF65-F5344CB8AC3E}">
        <p14:creationId xmlns:p14="http://schemas.microsoft.com/office/powerpoint/2010/main" val="3985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91C1D-8516-7803-BD4E-F6FF9CC0C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Monitor Linux 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EC23F-6F29-B617-28A6-BFA85FC0C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1. What is the default action of the </a:t>
            </a:r>
            <a:r>
              <a:rPr lang="en-US" sz="2400" i="1" dirty="0"/>
              <a:t>15 SIGTERM </a:t>
            </a:r>
            <a:r>
              <a:rPr lang="en-US" sz="2400" dirty="0"/>
              <a:t>kill signal?</a:t>
            </a:r>
          </a:p>
          <a:p>
            <a:r>
              <a:rPr lang="en-US" dirty="0"/>
              <a:t>Answer here:</a:t>
            </a:r>
          </a:p>
          <a:p>
            <a:r>
              <a:rPr lang="en-US" dirty="0"/>
              <a:t>terminate</a:t>
            </a:r>
          </a:p>
          <a:p>
            <a:r>
              <a:rPr lang="en-US" sz="2400" dirty="0"/>
              <a:t>2. In the System Monitor window, click on </a:t>
            </a:r>
            <a:r>
              <a:rPr lang="en-US" sz="2400" i="1" dirty="0"/>
              <a:t>% CPU </a:t>
            </a:r>
            <a:r>
              <a:rPr lang="en-US" sz="2400" dirty="0"/>
              <a:t>to sort the processes by CPU load. Which process shows the highest percentage of CPU usage?</a:t>
            </a:r>
          </a:p>
          <a:p>
            <a:r>
              <a:rPr lang="en-US" dirty="0"/>
              <a:t>Answer here:</a:t>
            </a:r>
          </a:p>
          <a:p>
            <a:r>
              <a:rPr lang="en-US" dirty="0"/>
              <a:t>gnome shell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8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EF60-5C60-8AD3-E516-F0948970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Monitor network bandwidth usage</a:t>
            </a:r>
            <a:endParaRPr lang="en-US" dirty="0"/>
          </a:p>
        </p:txBody>
      </p:sp>
      <p:pic>
        <p:nvPicPr>
          <p:cNvPr id="4" name="Picture Placeholder 3" descr="A computer screen shot of a logo&#10;&#10;Description automatically generated">
            <a:extLst>
              <a:ext uri="{FF2B5EF4-FFF2-40B4-BE49-F238E27FC236}">
                <a16:creationId xmlns:a16="http://schemas.microsoft.com/office/drawing/2014/main" id="{DB707E08-F68A-4F4B-EBC3-182BBCED7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r="3572"/>
          <a:stretch>
            <a:fillRect/>
          </a:stretch>
        </p:blipFill>
        <p:spPr>
          <a:xfrm>
            <a:off x="3483580" y="2160588"/>
            <a:ext cx="5694740" cy="3925887"/>
          </a:xfrm>
        </p:spPr>
      </p:pic>
    </p:spTree>
    <p:extLst>
      <p:ext uri="{BB962C8B-B14F-4D97-AF65-F5344CB8AC3E}">
        <p14:creationId xmlns:p14="http://schemas.microsoft.com/office/powerpoint/2010/main" val="51458545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E72950"/>
      </a:accent1>
      <a:accent2>
        <a:srgbClr val="D5178E"/>
      </a:accent2>
      <a:accent3>
        <a:srgbClr val="DF29E7"/>
      </a:accent3>
      <a:accent4>
        <a:srgbClr val="7E17D5"/>
      </a:accent4>
      <a:accent5>
        <a:srgbClr val="4129E7"/>
      </a:accent5>
      <a:accent6>
        <a:srgbClr val="174ED5"/>
      </a:accent6>
      <a:hlink>
        <a:srgbClr val="7351C5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423</Words>
  <Application>Microsoft Macintosh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Avenir Next</vt:lpstr>
      <vt:lpstr>Neue Haas Grotesk Text Pro</vt:lpstr>
      <vt:lpstr>InterweaveVTI</vt:lpstr>
      <vt:lpstr>CEIS 106 Operating  Systems</vt:lpstr>
      <vt:lpstr>Test user and group settings</vt:lpstr>
      <vt:lpstr>Add users and groups in CLI</vt:lpstr>
      <vt:lpstr>Add users in GUI</vt:lpstr>
      <vt:lpstr>Discover host IP configurations</vt:lpstr>
      <vt:lpstr>Manage network interfaces</vt:lpstr>
      <vt:lpstr>Use network utilities</vt:lpstr>
      <vt:lpstr>Monitor Linux processes</vt:lpstr>
      <vt:lpstr>Monitor network bandwidth usage</vt:lpstr>
      <vt:lpstr>Monitor user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 106 Operating  Systems</dc:title>
  <dc:creator>Curry, Marlon</dc:creator>
  <cp:lastModifiedBy>Curry, Marlon</cp:lastModifiedBy>
  <cp:revision>1</cp:revision>
  <dcterms:created xsi:type="dcterms:W3CDTF">2024-02-21T19:22:09Z</dcterms:created>
  <dcterms:modified xsi:type="dcterms:W3CDTF">2024-02-21T21:54:54Z</dcterms:modified>
</cp:coreProperties>
</file>